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  <p:sldMasterId id="2147483668" r:id="rId2"/>
  </p:sldMasterIdLst>
  <p:notesMasterIdLst>
    <p:notesMasterId r:id="rId18"/>
  </p:notesMasterIdLst>
  <p:sldIdLst>
    <p:sldId id="256" r:id="rId3"/>
    <p:sldId id="304" r:id="rId4"/>
    <p:sldId id="292" r:id="rId5"/>
    <p:sldId id="293" r:id="rId6"/>
    <p:sldId id="300" r:id="rId7"/>
    <p:sldId id="303" r:id="rId8"/>
    <p:sldId id="298" r:id="rId9"/>
    <p:sldId id="302" r:id="rId10"/>
    <p:sldId id="296" r:id="rId11"/>
    <p:sldId id="297" r:id="rId12"/>
    <p:sldId id="294" r:id="rId13"/>
    <p:sldId id="295" r:id="rId14"/>
    <p:sldId id="299" r:id="rId15"/>
    <p:sldId id="301" r:id="rId16"/>
    <p:sldId id="291" r:id="rId17"/>
  </p:sldIdLst>
  <p:sldSz cx="9144000" cy="5143500" type="screen16x9"/>
  <p:notesSz cx="6858000" cy="9144000"/>
  <p:embeddedFontLst>
    <p:embeddedFont>
      <p:font typeface="Dosis ExtraLight" panose="020B0604020202020204" charset="0"/>
      <p:regular r:id="rId19"/>
      <p:bold r:id="rId20"/>
    </p:embeddedFont>
    <p:embeddedFont>
      <p:font typeface="Fira Sans Condensed ExtraLight" panose="020B0604020202020204" charset="0"/>
      <p:regular r:id="rId21"/>
      <p:bold r:id="rId22"/>
      <p:italic r:id="rId23"/>
      <p:boldItalic r:id="rId24"/>
    </p:embeddedFont>
    <p:embeddedFont>
      <p:font typeface="Josefin Sans" panose="020B0604020202020204" charset="0"/>
      <p:regular r:id="rId25"/>
      <p:bold r:id="rId26"/>
      <p:italic r:id="rId27"/>
      <p:boldItalic r:id="rId28"/>
    </p:embeddedFont>
    <p:embeddedFont>
      <p:font typeface="Kalameh" panose="020B0604020202020204" charset="-78"/>
      <p:regular r:id="rId29"/>
      <p:bold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Proxima Nova Semibold" panose="020B0604020202020204" charset="0"/>
      <p:regular r:id="rId35"/>
      <p:bold r:id="rId36"/>
      <p:italic r:id="rId37"/>
      <p:boldItalic r:id="rId38"/>
    </p:embeddedFont>
    <p:embeddedFont>
      <p:font typeface="Staatliches" panose="020B0604020202020204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454">
          <p15:clr>
            <a:srgbClr val="9AA0A6"/>
          </p15:clr>
        </p15:guide>
        <p15:guide id="2" orient="horz" pos="336">
          <p15:clr>
            <a:srgbClr val="9AA0A6"/>
          </p15:clr>
        </p15:guide>
        <p15:guide id="3" orient="horz" pos="2904">
          <p15:clr>
            <a:srgbClr val="9AA0A6"/>
          </p15:clr>
        </p15:guide>
        <p15:guide id="4" pos="2880">
          <p15:clr>
            <a:srgbClr val="9AA0A6"/>
          </p15:clr>
        </p15:guide>
        <p15:guide id="5" pos="701">
          <p15:clr>
            <a:srgbClr val="9AA0A6"/>
          </p15:clr>
        </p15:guide>
        <p15:guide id="6" orient="horz" pos="261">
          <p15:clr>
            <a:srgbClr val="9AA0A6"/>
          </p15:clr>
        </p15:guide>
        <p15:guide id="7" pos="885">
          <p15:clr>
            <a:srgbClr val="9AA0A6"/>
          </p15:clr>
        </p15:guide>
        <p15:guide id="8" pos="5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96D7"/>
    <a:srgbClr val="FA8B02"/>
    <a:srgbClr val="C856BE"/>
    <a:srgbClr val="816E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0"/>
    <p:restoredTop sz="94781"/>
  </p:normalViewPr>
  <p:slideViewPr>
    <p:cSldViewPr snapToGrid="0">
      <p:cViewPr>
        <p:scale>
          <a:sx n="125" d="100"/>
          <a:sy n="125" d="100"/>
        </p:scale>
        <p:origin x="1458" y="408"/>
      </p:cViewPr>
      <p:guideLst>
        <p:guide pos="454"/>
        <p:guide orient="horz" pos="336"/>
        <p:guide orient="horz" pos="2904"/>
        <p:guide pos="2880"/>
        <p:guide pos="701"/>
        <p:guide orient="horz" pos="261"/>
        <p:guide pos="885"/>
        <p:guide pos="5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6" name="Google Shape;21516;g6190eb189f_0_19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17" name="Google Shape;21517;g6190eb189f_0_19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-35875" y="-108725"/>
            <a:ext cx="9190500" cy="5280900"/>
          </a:xfrm>
          <a:prstGeom prst="rtTriangle">
            <a:avLst/>
          </a:prstGeom>
          <a:gradFill>
            <a:gsLst>
              <a:gs pos="100000">
                <a:srgbClr val="C856BE"/>
              </a:gs>
              <a:gs pos="24000">
                <a:srgbClr val="FA8B02"/>
              </a:gs>
            </a:gsLst>
            <a:lin ang="8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18613" y="1392125"/>
            <a:ext cx="3527100" cy="203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6000"/>
              <a:buFont typeface="Josefin Sans"/>
              <a:buNone/>
              <a:defRPr sz="60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013313" y="3277126"/>
            <a:ext cx="3332400" cy="33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Condensed ExtraLight"/>
              <a:buNone/>
              <a:defRPr sz="2800">
                <a:latin typeface="Fira Sans Condensed ExtraLight"/>
                <a:ea typeface="Fira Sans Condensed ExtraLight"/>
                <a:cs typeface="Fira Sans Condensed ExtraLight"/>
                <a:sym typeface="Fira Sans Condensed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26_1_1_1_1_2">
    <p:bg>
      <p:bgPr>
        <a:solidFill>
          <a:srgbClr val="EFEFE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flipH="1">
            <a:off x="7755300" y="556000"/>
            <a:ext cx="1388700" cy="237300"/>
          </a:xfrm>
          <a:prstGeom prst="rect">
            <a:avLst/>
          </a:prstGeom>
          <a:solidFill>
            <a:srgbClr val="FA8B02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ctrTitle"/>
          </p:nvPr>
        </p:nvSpPr>
        <p:spPr>
          <a:xfrm flipH="1">
            <a:off x="5944500" y="366800"/>
            <a:ext cx="2250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tx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_1_1_1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gradFill>
          <a:gsLst>
            <a:gs pos="100000">
              <a:srgbClr val="C856BE"/>
            </a:gs>
            <a:gs pos="0">
              <a:srgbClr val="FA8B02"/>
            </a:gs>
          </a:gsLst>
          <a:lin ang="8400000" scaled="0"/>
        </a:gra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sz="2800" b="1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●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100"/>
              <a:buFont typeface="Dosis ExtraLight"/>
              <a:buChar char="○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100"/>
              <a:buFont typeface="Dosis ExtraLight"/>
              <a:buChar char="■"/>
              <a:defRPr sz="1100">
                <a:solidFill>
                  <a:srgbClr val="EFEFEF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3" r:id="rId3"/>
    <p:sldLayoutId id="2147483664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100000">
              <a:srgbClr val="C856BE"/>
            </a:gs>
            <a:gs pos="0">
              <a:srgbClr val="FA8B02"/>
            </a:gs>
          </a:gsLst>
          <a:lin ang="8400000" scaled="0"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3613141" y="797473"/>
            <a:ext cx="5057179" cy="31488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solidFill>
                  <a:schemeClr val="tx1"/>
                </a:solidFill>
                <a:latin typeface="Kalameh" pitchFamily="2" charset="-78"/>
                <a:cs typeface="Kalameh" pitchFamily="2" charset="-78"/>
              </a:rPr>
              <a:t>قواعد نوشتاری</a:t>
            </a:r>
            <a:br>
              <a:rPr lang="en-US" dirty="0">
                <a:solidFill>
                  <a:schemeClr val="tx1"/>
                </a:solidFill>
                <a:latin typeface="Kalameh" pitchFamily="2" charset="-78"/>
                <a:cs typeface="Kalameh" pitchFamily="2" charset="-78"/>
              </a:rPr>
            </a:br>
            <a:r>
              <a:rPr lang="fa-IR" dirty="0">
                <a:solidFill>
                  <a:schemeClr val="tx1"/>
                </a:solidFill>
                <a:latin typeface="Kalameh" pitchFamily="2" charset="-78"/>
                <a:cs typeface="Kalameh" pitchFamily="2" charset="-78"/>
              </a:rPr>
              <a:t>زبان برنامه </a:t>
            </a:r>
            <a:r>
              <a:rPr lang="fa-IR" dirty="0" err="1">
                <a:solidFill>
                  <a:schemeClr val="tx1"/>
                </a:solidFill>
                <a:latin typeface="Kalameh" pitchFamily="2" charset="-78"/>
                <a:cs typeface="Kalameh" pitchFamily="2" charset="-78"/>
              </a:rPr>
              <a:t>نویسی</a:t>
            </a:r>
            <a:br>
              <a:rPr lang="en-US" dirty="0">
                <a:solidFill>
                  <a:schemeClr val="tx1"/>
                </a:solidFill>
                <a:latin typeface="Kalameh" pitchFamily="2" charset="-78"/>
                <a:cs typeface="Kalameh" pitchFamily="2" charset="-78"/>
              </a:rPr>
            </a:br>
            <a:r>
              <a:rPr lang="en-US" dirty="0">
                <a:solidFill>
                  <a:schemeClr val="tx1"/>
                </a:solidFill>
                <a:latin typeface="Kalameh" pitchFamily="2" charset="-78"/>
                <a:cs typeface="Kalameh" pitchFamily="2" charset="-78"/>
              </a:rPr>
              <a:t>Kotlin</a:t>
            </a:r>
            <a:endParaRPr dirty="0">
              <a:solidFill>
                <a:schemeClr val="tx1"/>
              </a:solidFill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A2B27F-FA1D-F345-BE33-29E606454D65}"/>
              </a:ext>
            </a:extLst>
          </p:cNvPr>
          <p:cNvSpPr txBox="1"/>
          <p:nvPr/>
        </p:nvSpPr>
        <p:spPr>
          <a:xfrm>
            <a:off x="5226750" y="3953013"/>
            <a:ext cx="344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chemeClr val="accent3"/>
                </a:solidFill>
                <a:latin typeface="Kalameh" pitchFamily="2" charset="-78"/>
                <a:cs typeface="Kalameh" pitchFamily="2" charset="-78"/>
              </a:rPr>
              <a:t>محمدرضا خسرویان</a:t>
            </a:r>
            <a:r>
              <a:rPr lang="en-US" sz="1800" dirty="0">
                <a:solidFill>
                  <a:schemeClr val="accent3"/>
                </a:solidFill>
                <a:latin typeface="Kalameh" pitchFamily="2" charset="-78"/>
                <a:cs typeface="Kalameh" pitchFamily="2" charset="-78"/>
              </a:rPr>
              <a:t> </a:t>
            </a:r>
            <a:r>
              <a:rPr lang="fa-IR" sz="1800" dirty="0">
                <a:solidFill>
                  <a:schemeClr val="accent3"/>
                </a:solidFill>
                <a:latin typeface="Kalameh" pitchFamily="2" charset="-78"/>
                <a:cs typeface="Kalameh" pitchFamily="2" charset="-78"/>
              </a:rPr>
              <a:t> ، مهدی حبیبی ، علی قنبری</a:t>
            </a:r>
            <a:endParaRPr lang="en-US" sz="1800" dirty="0">
              <a:solidFill>
                <a:schemeClr val="accent3"/>
              </a:solidFill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239D0-73EA-FA45-A5C7-B5A47A854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73" y="1366990"/>
            <a:ext cx="2365596" cy="23655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انواع ظرف داده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AC167-6E80-8042-8781-0A0323376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299184"/>
            <a:ext cx="8467200" cy="1557964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149598" y="1299184"/>
            <a:ext cx="16559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تغییر پذیری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8226B0-35B1-FB41-9F33-8D9468A4E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955" y="2925531"/>
            <a:ext cx="5880799" cy="19042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DB72F5-F46E-8446-A685-312F0D38B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96" y="2925531"/>
            <a:ext cx="2505604" cy="1904259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A42A557A-12E8-C34C-94EA-8A4E2B9F3226}"/>
              </a:ext>
            </a:extLst>
          </p:cNvPr>
          <p:cNvSpPr txBox="1">
            <a:spLocks/>
          </p:cNvSpPr>
          <p:nvPr/>
        </p:nvSpPr>
        <p:spPr>
          <a:xfrm flipH="1">
            <a:off x="1188001" y="2857148"/>
            <a:ext cx="16559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 err="1">
                <a:latin typeface="Kalameh" pitchFamily="2" charset="-78"/>
                <a:cs typeface="Kalameh" pitchFamily="2" charset="-78"/>
              </a:rPr>
              <a:t>پیمایش</a:t>
            </a:r>
            <a:r>
              <a:rPr lang="fa-IR" sz="1600" dirty="0">
                <a:latin typeface="Kalameh" pitchFamily="2" charset="-78"/>
                <a:cs typeface="Kalameh" pitchFamily="2" charset="-78"/>
              </a:rPr>
              <a:t> کردن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F0630BBA-494D-AB42-840C-1108BB9D685A}"/>
              </a:ext>
            </a:extLst>
          </p:cNvPr>
          <p:cNvSpPr txBox="1">
            <a:spLocks/>
          </p:cNvSpPr>
          <p:nvPr/>
        </p:nvSpPr>
        <p:spPr>
          <a:xfrm flipH="1">
            <a:off x="7127999" y="2857148"/>
            <a:ext cx="16559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فیلتر و جستجو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548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A520226-4CEE-9E46-B32C-CCFD05543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4" y="1644993"/>
            <a:ext cx="4079659" cy="182768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en-US" dirty="0">
                <a:latin typeface="Kalameh" pitchFamily="2" charset="-78"/>
                <a:cs typeface="Kalameh" pitchFamily="2" charset="-78"/>
              </a:rPr>
              <a:t>Null Safety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64810-E2C4-9A4C-B594-B4C4AA2A1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9" y="1629415"/>
            <a:ext cx="4114431" cy="1843265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6919199" y="1577368"/>
            <a:ext cx="18863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ویژگی های هیچ مقدار پذیر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D8DC2E9-591E-2D48-B52E-B5BCAB69842D}"/>
              </a:ext>
            </a:extLst>
          </p:cNvPr>
          <p:cNvSpPr txBox="1">
            <a:spLocks/>
          </p:cNvSpPr>
          <p:nvPr/>
        </p:nvSpPr>
        <p:spPr>
          <a:xfrm flipH="1">
            <a:off x="2512800" y="1577368"/>
            <a:ext cx="19368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بررسی برای هیچ مقدار بودن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C51D45-70F0-E04F-8DDC-320C65805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169" y="3678414"/>
            <a:ext cx="5244831" cy="9290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23DF4A-DCDD-8845-97DD-938E5B46C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598" y="3675230"/>
            <a:ext cx="3041998" cy="929084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1DBADB2B-2CAA-9842-831C-D2F42FC4951F}"/>
              </a:ext>
            </a:extLst>
          </p:cNvPr>
          <p:cNvSpPr txBox="1">
            <a:spLocks/>
          </p:cNvSpPr>
          <p:nvPr/>
        </p:nvSpPr>
        <p:spPr>
          <a:xfrm flipH="1">
            <a:off x="7680546" y="3591125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کست امن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F2AECADE-1CCE-C04F-91B6-AC3B7D803523}"/>
              </a:ext>
            </a:extLst>
          </p:cNvPr>
          <p:cNvSpPr txBox="1">
            <a:spLocks/>
          </p:cNvSpPr>
          <p:nvPr/>
        </p:nvSpPr>
        <p:spPr>
          <a:xfrm flipH="1">
            <a:off x="4454950" y="3591125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 err="1">
                <a:latin typeface="Kalameh" pitchFamily="2" charset="-78"/>
                <a:cs typeface="Kalameh" pitchFamily="2" charset="-78"/>
              </a:rPr>
              <a:t>اپراتور</a:t>
            </a:r>
            <a:r>
              <a:rPr lang="fa-IR" sz="1600" dirty="0">
                <a:latin typeface="Kalameh" pitchFamily="2" charset="-78"/>
                <a:cs typeface="Kalameh" pitchFamily="2" charset="-78"/>
              </a:rPr>
              <a:t> امن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71999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en-US" dirty="0">
                <a:latin typeface="Kalameh" pitchFamily="2" charset="-78"/>
                <a:cs typeface="Kalameh" pitchFamily="2" charset="-78"/>
              </a:rPr>
              <a:t>Null Safety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95BC6-0E9D-8E42-B2F1-B32D6963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2" y="1643878"/>
            <a:ext cx="8467194" cy="1219276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6919199" y="1577368"/>
            <a:ext cx="18863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 err="1">
                <a:latin typeface="Kalameh" pitchFamily="2" charset="-78"/>
                <a:cs typeface="Kalameh" pitchFamily="2" charset="-78"/>
              </a:rPr>
              <a:t>اپراتور</a:t>
            </a:r>
            <a:r>
              <a:rPr lang="fa-IR" sz="1600" dirty="0">
                <a:latin typeface="Kalameh" pitchFamily="2" charset="-78"/>
                <a:cs typeface="Kalameh" pitchFamily="2" charset="-78"/>
              </a:rPr>
              <a:t> </a:t>
            </a:r>
            <a:r>
              <a:rPr lang="en-US" sz="1600" dirty="0">
                <a:latin typeface="Kalameh" pitchFamily="2" charset="-78"/>
                <a:cs typeface="Kalameh" pitchFamily="2" charset="-78"/>
              </a:rPr>
              <a:t>Elvis</a:t>
            </a:r>
          </a:p>
        </p:txBody>
      </p:sp>
    </p:spTree>
    <p:extLst>
      <p:ext uri="{BB962C8B-B14F-4D97-AF65-F5344CB8AC3E}">
        <p14:creationId xmlns:p14="http://schemas.microsoft.com/office/powerpoint/2010/main" val="44393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کلاس ها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8B3F3CE-AE1E-F848-A4B0-E696E9ACB578}"/>
              </a:ext>
            </a:extLst>
          </p:cNvPr>
          <p:cNvSpPr txBox="1">
            <a:spLocks/>
          </p:cNvSpPr>
          <p:nvPr/>
        </p:nvSpPr>
        <p:spPr>
          <a:xfrm flipH="1">
            <a:off x="3377100" y="1709441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رشته ها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B94521-B32E-224B-8DA4-9F09A24A6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82" y="1459296"/>
            <a:ext cx="8491733" cy="1052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B71421-BF3C-9740-9192-B4A63666D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85" y="2631229"/>
            <a:ext cx="4178164" cy="19338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4067116-64A3-A548-AE14-2E5387F964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753" y="2631229"/>
            <a:ext cx="4178162" cy="1933893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372800" y="1457441"/>
            <a:ext cx="1430115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سازنده اصلی کلاس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810E8D6B-8E69-C24E-A357-C10C9127BC7E}"/>
              </a:ext>
            </a:extLst>
          </p:cNvPr>
          <p:cNvSpPr txBox="1">
            <a:spLocks/>
          </p:cNvSpPr>
          <p:nvPr/>
        </p:nvSpPr>
        <p:spPr>
          <a:xfrm flipH="1">
            <a:off x="7694965" y="2598117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سازنده ثانوی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22117B5B-DA60-1C49-94AA-61FFE6C09A48}"/>
              </a:ext>
            </a:extLst>
          </p:cNvPr>
          <p:cNvSpPr txBox="1">
            <a:spLocks/>
          </p:cNvSpPr>
          <p:nvPr/>
        </p:nvSpPr>
        <p:spPr>
          <a:xfrm flipH="1">
            <a:off x="3377099" y="2583504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ارث بری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2035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rtl="1"/>
            <a:r>
              <a:rPr lang="en-US" dirty="0" err="1">
                <a:latin typeface="Kalameh" pitchFamily="2" charset="-78"/>
                <a:cs typeface="Kalameh" pitchFamily="2" charset="-78"/>
              </a:rPr>
              <a:t>Destructuring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3FFCC-B598-8748-8086-02142EDEE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10" y="1629153"/>
            <a:ext cx="4195263" cy="1582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99320-D2D6-C342-A8DD-34E44979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58" y="1629153"/>
            <a:ext cx="4177072" cy="1575353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6955200" y="1629153"/>
            <a:ext cx="184323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en-US" sz="1600" dirty="0" err="1">
                <a:latin typeface="Kalameh" pitchFamily="2" charset="-78"/>
                <a:cs typeface="Kalameh" pitchFamily="2" charset="-78"/>
              </a:rPr>
              <a:t>ComponentN</a:t>
            </a:r>
            <a:r>
              <a:rPr lang="en-US" sz="1600" dirty="0">
                <a:latin typeface="Kalameh" pitchFamily="2" charset="-78"/>
                <a:cs typeface="Kalameh" pitchFamily="2" charset="-78"/>
              </a:rPr>
              <a:t> Functions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8B3F3CE-AE1E-F848-A4B0-E696E9ACB578}"/>
              </a:ext>
            </a:extLst>
          </p:cNvPr>
          <p:cNvSpPr txBox="1">
            <a:spLocks/>
          </p:cNvSpPr>
          <p:nvPr/>
        </p:nvSpPr>
        <p:spPr>
          <a:xfrm flipH="1">
            <a:off x="3372597" y="1629153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شی و  لیست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630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911D94-78DE-294A-9A7F-C0D7B28BD4BD}"/>
              </a:ext>
            </a:extLst>
          </p:cNvPr>
          <p:cNvSpPr txBox="1"/>
          <p:nvPr/>
        </p:nvSpPr>
        <p:spPr>
          <a:xfrm>
            <a:off x="3812818" y="1894085"/>
            <a:ext cx="1518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fa-IR" sz="6600" dirty="0">
                <a:solidFill>
                  <a:schemeClr val="bg1"/>
                </a:solidFill>
                <a:latin typeface="Kalameh" pitchFamily="2" charset="-78"/>
                <a:cs typeface="Kalameh" pitchFamily="2" charset="-78"/>
              </a:rPr>
              <a:t>پایان</a:t>
            </a:r>
            <a:endParaRPr lang="en-US" sz="6600" dirty="0">
              <a:solidFill>
                <a:schemeClr val="bg1"/>
              </a:solidFill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124BF2-63EE-4F46-A5E7-DCC804F01A50}"/>
              </a:ext>
            </a:extLst>
          </p:cNvPr>
          <p:cNvSpPr txBox="1"/>
          <p:nvPr/>
        </p:nvSpPr>
        <p:spPr>
          <a:xfrm>
            <a:off x="2850214" y="3067413"/>
            <a:ext cx="344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dirty="0">
                <a:solidFill>
                  <a:schemeClr val="bg1"/>
                </a:solidFill>
                <a:latin typeface="Kalameh" pitchFamily="2" charset="-78"/>
                <a:cs typeface="Kalameh" pitchFamily="2" charset="-78"/>
              </a:rPr>
              <a:t>محمدرضا </a:t>
            </a:r>
            <a:r>
              <a:rPr lang="fa-IR" sz="1800" dirty="0" err="1">
                <a:solidFill>
                  <a:schemeClr val="bg1"/>
                </a:solidFill>
                <a:latin typeface="Kalameh" pitchFamily="2" charset="-78"/>
                <a:cs typeface="Kalameh" pitchFamily="2" charset="-78"/>
              </a:rPr>
              <a:t>خسرویان</a:t>
            </a:r>
            <a:r>
              <a:rPr lang="en-US" sz="1800" dirty="0">
                <a:solidFill>
                  <a:schemeClr val="bg1"/>
                </a:solidFill>
                <a:latin typeface="Kalameh" pitchFamily="2" charset="-78"/>
                <a:cs typeface="Kalameh" pitchFamily="2" charset="-78"/>
              </a:rPr>
              <a:t> </a:t>
            </a:r>
            <a:r>
              <a:rPr lang="fa-IR" sz="1800" dirty="0">
                <a:solidFill>
                  <a:schemeClr val="bg1"/>
                </a:solidFill>
                <a:latin typeface="Kalameh" pitchFamily="2" charset="-78"/>
                <a:cs typeface="Kalameh" pitchFamily="2" charset="-78"/>
              </a:rPr>
              <a:t> ، مهدی حبیبی ، علی قنبری</a:t>
            </a:r>
            <a:endParaRPr lang="en-US" sz="1800" dirty="0">
              <a:solidFill>
                <a:schemeClr val="bg1"/>
              </a:solidFill>
              <a:latin typeface="Kalameh" pitchFamily="2" charset="-78"/>
              <a:cs typeface="Kalameh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4633A4-3A6E-429C-A3E9-6AF236D3D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629415"/>
            <a:ext cx="4160520" cy="11982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8CACB2-0A81-4E68-A157-4F23761E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01" y="1781569"/>
            <a:ext cx="4082399" cy="984268"/>
          </a:xfrm>
          <a:prstGeom prst="rect">
            <a:avLst/>
          </a:prstGeom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en-US" dirty="0">
                <a:latin typeface="Kalameh" pitchFamily="2" charset="-78"/>
                <a:cs typeface="Kalameh" pitchFamily="2" charset="-78"/>
              </a:rPr>
              <a:t>Hello World!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DCA0394E-6961-45F0-A0EF-A2140BD10744}"/>
              </a:ext>
            </a:extLst>
          </p:cNvPr>
          <p:cNvSpPr txBox="1">
            <a:spLocks/>
          </p:cNvSpPr>
          <p:nvPr/>
        </p:nvSpPr>
        <p:spPr>
          <a:xfrm flipH="1">
            <a:off x="3324550" y="1577368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پرینت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ED47E-EADC-4CB9-A1F2-336FAEC8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79" y="1629415"/>
            <a:ext cx="4160520" cy="119822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5582EB4-05EE-409A-B728-D2469A6A6B52}"/>
              </a:ext>
            </a:extLst>
          </p:cNvPr>
          <p:cNvSpPr txBox="1">
            <a:spLocks/>
          </p:cNvSpPr>
          <p:nvPr/>
        </p:nvSpPr>
        <p:spPr>
          <a:xfrm flipH="1">
            <a:off x="7680549" y="1577368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کامنت ها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9340C8-1615-4580-81F0-4823381F6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079" y="1621414"/>
            <a:ext cx="3632015" cy="118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1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انواع نوع داده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3A088B-A066-F14F-AEB8-10C06DE48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0" y="1629415"/>
            <a:ext cx="4160520" cy="119823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D8DC2E9-591E-2D48-B52E-B5BCAB69842D}"/>
              </a:ext>
            </a:extLst>
          </p:cNvPr>
          <p:cNvSpPr txBox="1">
            <a:spLocks/>
          </p:cNvSpPr>
          <p:nvPr/>
        </p:nvSpPr>
        <p:spPr>
          <a:xfrm flipH="1">
            <a:off x="3324550" y="1577368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تغییر پذیری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B25DFF-68AF-A141-93B7-3508C6EFE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79" y="1629415"/>
            <a:ext cx="4160520" cy="1198229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680549" y="1577368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رشته ها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BBE6B3-FEC3-D24C-BF02-3C048A9E9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00" y="2976784"/>
            <a:ext cx="4160520" cy="1364651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8742D69E-E19A-A240-B60D-21C956D8CA21}"/>
              </a:ext>
            </a:extLst>
          </p:cNvPr>
          <p:cNvSpPr txBox="1">
            <a:spLocks/>
          </p:cNvSpPr>
          <p:nvPr/>
        </p:nvSpPr>
        <p:spPr>
          <a:xfrm flipH="1">
            <a:off x="3324550" y="2976784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اعداد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04F387B-07CE-DF46-88B3-84F3BFCF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079" y="2979968"/>
            <a:ext cx="4160520" cy="1364651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1DBADB2B-2CAA-9842-831C-D2F42FC4951F}"/>
              </a:ext>
            </a:extLst>
          </p:cNvPr>
          <p:cNvSpPr txBox="1">
            <a:spLocks/>
          </p:cNvSpPr>
          <p:nvPr/>
        </p:nvSpPr>
        <p:spPr>
          <a:xfrm flipH="1">
            <a:off x="7651749" y="2976784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مقادیر </a:t>
            </a:r>
            <a:r>
              <a:rPr lang="fa-IR" sz="1600" dirty="0" err="1">
                <a:latin typeface="Kalameh" pitchFamily="2" charset="-78"/>
                <a:cs typeface="Kalameh" pitchFamily="2" charset="-78"/>
              </a:rPr>
              <a:t>بولی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166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1D2F4-41A3-5749-BD23-2307F1CF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96" y="1629415"/>
            <a:ext cx="4111203" cy="18418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انواع نوع داده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351200" y="1577368"/>
            <a:ext cx="14543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فیلد های </a:t>
            </a:r>
            <a:r>
              <a:rPr lang="fa-IR" sz="1600" dirty="0" err="1">
                <a:latin typeface="Kalameh" pitchFamily="2" charset="-78"/>
                <a:cs typeface="Kalameh" pitchFamily="2" charset="-78"/>
              </a:rPr>
              <a:t>استاتیک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740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کنترل جریان برنامه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8E5F9A-95BA-8948-8BA7-CD4BE992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84" y="1627929"/>
            <a:ext cx="4195263" cy="1102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2C583-6D92-254B-86F4-06702E11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753" y="1627929"/>
            <a:ext cx="4178162" cy="1098260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694980" y="1600353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حلقه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8B3F3CE-AE1E-F848-A4B0-E696E9ACB578}"/>
              </a:ext>
            </a:extLst>
          </p:cNvPr>
          <p:cNvSpPr txBox="1">
            <a:spLocks/>
          </p:cNvSpPr>
          <p:nvPr/>
        </p:nvSpPr>
        <p:spPr>
          <a:xfrm flipH="1">
            <a:off x="3394197" y="1600353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شرط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7F2F7-A204-DB4F-8281-5E6633017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71" y="2810056"/>
            <a:ext cx="4195274" cy="1582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03E0F-DB3B-3D4F-9EA9-29C940382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4753" y="2810056"/>
            <a:ext cx="4195277" cy="1582218"/>
          </a:xfrm>
          <a:prstGeom prst="rect">
            <a:avLst/>
          </a:prstGeom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3FB9D616-5D19-734B-BE9C-0849A099C171}"/>
              </a:ext>
            </a:extLst>
          </p:cNvPr>
          <p:cNvSpPr txBox="1">
            <a:spLocks/>
          </p:cNvSpPr>
          <p:nvPr/>
        </p:nvSpPr>
        <p:spPr>
          <a:xfrm flipH="1">
            <a:off x="7677865" y="2726189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دستور </a:t>
            </a:r>
            <a:r>
              <a:rPr lang="en-US" sz="1600" dirty="0">
                <a:latin typeface="Kalameh" pitchFamily="2" charset="-78"/>
                <a:cs typeface="Kalameh" pitchFamily="2" charset="-78"/>
              </a:rPr>
              <a:t>When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281433F9-D47E-5145-9A7A-2ECC1285DB7B}"/>
              </a:ext>
            </a:extLst>
          </p:cNvPr>
          <p:cNvSpPr txBox="1">
            <a:spLocks/>
          </p:cNvSpPr>
          <p:nvPr/>
        </p:nvSpPr>
        <p:spPr>
          <a:xfrm flipH="1">
            <a:off x="3312000" y="2726189"/>
            <a:ext cx="1207245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حلقه بی نهایت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59978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1B67BF-0ACC-49BD-A530-50AA1176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396" y="1629416"/>
            <a:ext cx="4111203" cy="16410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کنترل جریان برنامه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8B3F3CE-AE1E-F848-A4B0-E696E9ACB578}"/>
              </a:ext>
            </a:extLst>
          </p:cNvPr>
          <p:cNvSpPr txBox="1">
            <a:spLocks/>
          </p:cNvSpPr>
          <p:nvPr/>
        </p:nvSpPr>
        <p:spPr>
          <a:xfrm flipH="1">
            <a:off x="7680549" y="1601839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استثناء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A97B7C-3AB1-41BD-A1B1-B14B8DE95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57"/>
          <a:stretch/>
        </p:blipFill>
        <p:spPr>
          <a:xfrm>
            <a:off x="4694396" y="1670831"/>
            <a:ext cx="3092826" cy="155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05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توابع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0F795D-5BF5-3F42-A97B-B088312C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40" y="1071200"/>
            <a:ext cx="4181711" cy="21744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D8DC2E9-591E-2D48-B52E-B5BCAB69842D}"/>
              </a:ext>
            </a:extLst>
          </p:cNvPr>
          <p:cNvSpPr txBox="1">
            <a:spLocks/>
          </p:cNvSpPr>
          <p:nvPr/>
        </p:nvSpPr>
        <p:spPr>
          <a:xfrm flipH="1">
            <a:off x="2851200" y="1071200"/>
            <a:ext cx="165385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پارامتر ها و نوع برگشتی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F40610-3149-4042-B3E3-102E2AE00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1" y="1072710"/>
            <a:ext cx="4178808" cy="2172980"/>
          </a:xfrm>
          <a:prstGeom prst="rect">
            <a:avLst/>
          </a:prstGeom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691312" y="1071200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توابع سطح بالا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C63DD6-7A9A-B74B-A1CB-CC7DFDF62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40" y="3393138"/>
            <a:ext cx="4186008" cy="14591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4D7ECB-6245-704D-8E54-3939EDF290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354" y="3393138"/>
            <a:ext cx="4186008" cy="1459123"/>
          </a:xfrm>
          <a:prstGeom prst="rect">
            <a:avLst/>
          </a:prstGeom>
        </p:spPr>
      </p:pic>
      <p:sp>
        <p:nvSpPr>
          <p:cNvPr id="25" name="Title 3">
            <a:extLst>
              <a:ext uri="{FF2B5EF4-FFF2-40B4-BE49-F238E27FC236}">
                <a16:creationId xmlns:a16="http://schemas.microsoft.com/office/drawing/2014/main" id="{179091F1-F9A3-6842-B76A-2FAD0010ABFC}"/>
              </a:ext>
            </a:extLst>
          </p:cNvPr>
          <p:cNvSpPr txBox="1">
            <a:spLocks/>
          </p:cNvSpPr>
          <p:nvPr/>
        </p:nvSpPr>
        <p:spPr>
          <a:xfrm flipH="1">
            <a:off x="7691312" y="3393138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توابع افزودنی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9AC472F8-253B-0140-BF61-E8E661469592}"/>
              </a:ext>
            </a:extLst>
          </p:cNvPr>
          <p:cNvSpPr txBox="1">
            <a:spLocks/>
          </p:cNvSpPr>
          <p:nvPr/>
        </p:nvSpPr>
        <p:spPr>
          <a:xfrm flipH="1">
            <a:off x="3168000" y="3324935"/>
            <a:ext cx="133705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پارامتر های نامدار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468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توابع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566FF-F561-1B4A-A244-BA090E7C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38" y="1818565"/>
            <a:ext cx="4178809" cy="15760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B0ACB-037A-424A-9006-1404A3D15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54" y="1818565"/>
            <a:ext cx="4178808" cy="1576008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D8DC2E9-591E-2D48-B52E-B5BCAB69842D}"/>
              </a:ext>
            </a:extLst>
          </p:cNvPr>
          <p:cNvSpPr txBox="1">
            <a:spLocks/>
          </p:cNvSpPr>
          <p:nvPr/>
        </p:nvSpPr>
        <p:spPr>
          <a:xfrm flipH="1">
            <a:off x="2881814" y="1750362"/>
            <a:ext cx="1653851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پارامتر های </a:t>
            </a:r>
            <a:r>
              <a:rPr lang="fa-IR" sz="1600" dirty="0" err="1">
                <a:latin typeface="Kalameh" pitchFamily="2" charset="-78"/>
                <a:cs typeface="Kalameh" pitchFamily="2" charset="-78"/>
              </a:rPr>
              <a:t>پیشفرض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691312" y="1750362"/>
            <a:ext cx="112505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توابع </a:t>
            </a:r>
            <a:r>
              <a:rPr lang="fa-IR" sz="1600" dirty="0" err="1">
                <a:latin typeface="Kalameh" pitchFamily="2" charset="-78"/>
                <a:cs typeface="Kalameh" pitchFamily="2" charset="-78"/>
              </a:rPr>
              <a:t>استاتیک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952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D5E4DF0-ED31-3D4F-9659-277770C60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96" y="2962417"/>
            <a:ext cx="8467199" cy="12192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FB190-82E8-5442-AFCD-A21DDC44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6" y="1648026"/>
            <a:ext cx="4160520" cy="11982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C892FD-CB0D-7A47-AB0B-04FB9AEC5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96" y="1629415"/>
            <a:ext cx="4160520" cy="119823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4701B99-EF4E-6245-AFA5-49693E82C8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dirty="0">
                <a:latin typeface="Kalameh" pitchFamily="2" charset="-78"/>
                <a:cs typeface="Kalameh" pitchFamily="2" charset="-78"/>
              </a:rPr>
              <a:t>انواع ظرف داده</a:t>
            </a:r>
            <a:endParaRPr lang="en-US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AD8DC2E9-591E-2D48-B52E-B5BCAB69842D}"/>
              </a:ext>
            </a:extLst>
          </p:cNvPr>
          <p:cNvSpPr txBox="1">
            <a:spLocks/>
          </p:cNvSpPr>
          <p:nvPr/>
        </p:nvSpPr>
        <p:spPr>
          <a:xfrm flipH="1">
            <a:off x="3168000" y="1577368"/>
            <a:ext cx="12816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ایجاد ظرف داده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015E3520-3758-744C-AF41-8B36D42F8648}"/>
              </a:ext>
            </a:extLst>
          </p:cNvPr>
          <p:cNvSpPr txBox="1">
            <a:spLocks/>
          </p:cNvSpPr>
          <p:nvPr/>
        </p:nvSpPr>
        <p:spPr>
          <a:xfrm flipH="1">
            <a:off x="7149600" y="1577368"/>
            <a:ext cx="16559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دسترسی به ظرف داده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1DBADB2B-2CAA-9842-831C-D2F42FC4951F}"/>
              </a:ext>
            </a:extLst>
          </p:cNvPr>
          <p:cNvSpPr txBox="1">
            <a:spLocks/>
          </p:cNvSpPr>
          <p:nvPr/>
        </p:nvSpPr>
        <p:spPr>
          <a:xfrm flipH="1">
            <a:off x="7358400" y="2962418"/>
            <a:ext cx="1418399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  <a:defRPr sz="2800" b="0" i="0" u="none" strike="noStrike" cap="none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BCBE"/>
              </a:buClr>
              <a:buSzPts val="2400"/>
              <a:buFont typeface="Josefin Sans"/>
              <a:buNone/>
              <a:defRPr sz="2400" b="1" i="0" u="none" strike="noStrike" cap="none">
                <a:solidFill>
                  <a:srgbClr val="62BCBE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R="0" algn="r" rt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Staatliches"/>
              <a:buNone/>
            </a:pPr>
            <a:r>
              <a:rPr lang="fa-IR" sz="1600" dirty="0">
                <a:latin typeface="Kalameh" pitchFamily="2" charset="-78"/>
                <a:cs typeface="Kalameh" pitchFamily="2" charset="-78"/>
              </a:rPr>
              <a:t>نگاشت</a:t>
            </a:r>
            <a:r>
              <a:rPr lang="en-US" sz="1600" dirty="0">
                <a:latin typeface="Kalameh" pitchFamily="2" charset="-78"/>
                <a:cs typeface="Kalameh" pitchFamily="2" charset="-78"/>
              </a:rPr>
              <a:t>  </a:t>
            </a:r>
            <a:r>
              <a:rPr lang="fa-IR" sz="1600" dirty="0">
                <a:latin typeface="Kalameh" pitchFamily="2" charset="-78"/>
                <a:cs typeface="Kalameh" pitchFamily="2" charset="-78"/>
              </a:rPr>
              <a:t> ( </a:t>
            </a:r>
            <a:r>
              <a:rPr lang="en-US" sz="1600" dirty="0">
                <a:latin typeface="Kalameh" pitchFamily="2" charset="-78"/>
                <a:cs typeface="Kalameh" pitchFamily="2" charset="-78"/>
              </a:rPr>
              <a:t>Map</a:t>
            </a:r>
            <a:r>
              <a:rPr lang="fa-IR" sz="1600" dirty="0">
                <a:latin typeface="Kalameh" pitchFamily="2" charset="-78"/>
                <a:cs typeface="Kalameh" pitchFamily="2" charset="-78"/>
              </a:rPr>
              <a:t> )</a:t>
            </a:r>
            <a:endParaRPr lang="en-US" sz="1600" dirty="0">
              <a:latin typeface="Kalameh" pitchFamily="2" charset="-78"/>
              <a:cs typeface="Kalame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26874216"/>
      </p:ext>
    </p:extLst>
  </p:cSld>
  <p:clrMapOvr>
    <a:masterClrMapping/>
  </p:clrMapOvr>
</p:sld>
</file>

<file path=ppt/theme/theme1.xml><?xml version="1.0" encoding="utf-8"?>
<a:theme xmlns:a="http://schemas.openxmlformats.org/drawingml/2006/main" name="Isometric Proposal by Slidesgo">
  <a:themeElements>
    <a:clrScheme name="Simple Light">
      <a:dk1>
        <a:srgbClr val="263238"/>
      </a:dk1>
      <a:lt1>
        <a:srgbClr val="37474F"/>
      </a:lt1>
      <a:dk2>
        <a:srgbClr val="455A64"/>
      </a:dk2>
      <a:lt2>
        <a:srgbClr val="999999"/>
      </a:lt2>
      <a:accent1>
        <a:srgbClr val="E0E0E0"/>
      </a:accent1>
      <a:accent2>
        <a:srgbClr val="EBEBEB"/>
      </a:accent2>
      <a:accent3>
        <a:srgbClr val="FAFAFA"/>
      </a:accent3>
      <a:accent4>
        <a:srgbClr val="1FB299"/>
      </a:accent4>
      <a:accent5>
        <a:srgbClr val="23C7AC"/>
      </a:accent5>
      <a:accent6>
        <a:srgbClr val="7DEBD9"/>
      </a:accent6>
      <a:hlink>
        <a:srgbClr val="7DEB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142</Words>
  <Application>Microsoft Office PowerPoint</Application>
  <PresentationFormat>On-screen Show (16:9)</PresentationFormat>
  <Paragraphs>52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Dosis ExtraLight</vt:lpstr>
      <vt:lpstr>Proxima Nova</vt:lpstr>
      <vt:lpstr>Kalameh</vt:lpstr>
      <vt:lpstr>Arial</vt:lpstr>
      <vt:lpstr>Staatliches</vt:lpstr>
      <vt:lpstr>Proxima Nova Semibold</vt:lpstr>
      <vt:lpstr>Josefin Sans</vt:lpstr>
      <vt:lpstr>Fira Sans Condensed ExtraLight</vt:lpstr>
      <vt:lpstr>Isometric Proposal by Slidesgo</vt:lpstr>
      <vt:lpstr>SlidesGo Final Pages</vt:lpstr>
      <vt:lpstr>قواعد نوشتاری زبان برنامه نویسی Kotlin</vt:lpstr>
      <vt:lpstr>Hello World!</vt:lpstr>
      <vt:lpstr>انواع نوع داده</vt:lpstr>
      <vt:lpstr>انواع نوع داده</vt:lpstr>
      <vt:lpstr>کنترل جریان برنامه</vt:lpstr>
      <vt:lpstr>کنترل جریان برنامه</vt:lpstr>
      <vt:lpstr>توابع</vt:lpstr>
      <vt:lpstr>توابع</vt:lpstr>
      <vt:lpstr>انواع ظرف داده</vt:lpstr>
      <vt:lpstr>انواع ظرف داده</vt:lpstr>
      <vt:lpstr>Null Safety</vt:lpstr>
      <vt:lpstr>Null Safety</vt:lpstr>
      <vt:lpstr>کلاس ها</vt:lpstr>
      <vt:lpstr>Destructuring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تاریخچه زبان برنامه نویسی Rust</dc:title>
  <cp:lastModifiedBy>Aligator</cp:lastModifiedBy>
  <cp:revision>71</cp:revision>
  <dcterms:modified xsi:type="dcterms:W3CDTF">2021-03-05T20:48:51Z</dcterms:modified>
</cp:coreProperties>
</file>